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31"/>
  </p:notesMasterIdLst>
  <p:handoutMasterIdLst>
    <p:handoutMasterId r:id="rId232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284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110" r:id="rId73"/>
    <p:sldId id="1291" r:id="rId74"/>
    <p:sldId id="1292" r:id="rId75"/>
    <p:sldId id="1293" r:id="rId76"/>
    <p:sldId id="1294" r:id="rId77"/>
    <p:sldId id="1295" r:id="rId78"/>
    <p:sldId id="1209" r:id="rId79"/>
    <p:sldId id="990" r:id="rId80"/>
    <p:sldId id="991" r:id="rId81"/>
    <p:sldId id="1004" r:id="rId82"/>
    <p:sldId id="1008" r:id="rId83"/>
    <p:sldId id="1009" r:id="rId84"/>
    <p:sldId id="1010" r:id="rId85"/>
    <p:sldId id="1011" r:id="rId86"/>
    <p:sldId id="1015" r:id="rId87"/>
    <p:sldId id="1016" r:id="rId88"/>
    <p:sldId id="1017" r:id="rId89"/>
    <p:sldId id="1018" r:id="rId90"/>
    <p:sldId id="1019" r:id="rId91"/>
    <p:sldId id="1022" r:id="rId92"/>
    <p:sldId id="1023" r:id="rId93"/>
    <p:sldId id="1024" r:id="rId94"/>
    <p:sldId id="1025" r:id="rId95"/>
    <p:sldId id="1026" r:id="rId96"/>
    <p:sldId id="1027" r:id="rId97"/>
    <p:sldId id="1046" r:id="rId98"/>
    <p:sldId id="1047" r:id="rId99"/>
    <p:sldId id="1048" r:id="rId100"/>
    <p:sldId id="1049" r:id="rId101"/>
    <p:sldId id="1052" r:id="rId102"/>
    <p:sldId id="1053" r:id="rId103"/>
    <p:sldId id="1054" r:id="rId104"/>
    <p:sldId id="1055" r:id="rId105"/>
    <p:sldId id="1056" r:id="rId106"/>
    <p:sldId id="1057" r:id="rId107"/>
    <p:sldId id="1069" r:id="rId108"/>
    <p:sldId id="1070" r:id="rId109"/>
    <p:sldId id="1071" r:id="rId110"/>
    <p:sldId id="1285" r:id="rId111"/>
    <p:sldId id="1286" r:id="rId112"/>
    <p:sldId id="1287" r:id="rId113"/>
    <p:sldId id="1288" r:id="rId114"/>
    <p:sldId id="1289" r:id="rId115"/>
    <p:sldId id="1072" r:id="rId116"/>
    <p:sldId id="1075" r:id="rId117"/>
    <p:sldId id="1296" r:id="rId118"/>
    <p:sldId id="1077" r:id="rId119"/>
    <p:sldId id="1297" r:id="rId120"/>
    <p:sldId id="1298" r:id="rId121"/>
    <p:sldId id="1078" r:id="rId122"/>
    <p:sldId id="1079" r:id="rId123"/>
    <p:sldId id="1299" r:id="rId124"/>
    <p:sldId id="1300" r:id="rId125"/>
    <p:sldId id="1082" r:id="rId126"/>
    <p:sldId id="1083" r:id="rId127"/>
    <p:sldId id="1084" r:id="rId128"/>
    <p:sldId id="1085" r:id="rId129"/>
    <p:sldId id="1211" r:id="rId130"/>
    <p:sldId id="1111" r:id="rId131"/>
    <p:sldId id="1112" r:id="rId132"/>
    <p:sldId id="1113" r:id="rId133"/>
    <p:sldId id="1114" r:id="rId134"/>
    <p:sldId id="1115" r:id="rId135"/>
    <p:sldId id="1116" r:id="rId136"/>
    <p:sldId id="1117" r:id="rId137"/>
    <p:sldId id="1120" r:id="rId138"/>
    <p:sldId id="1121" r:id="rId139"/>
    <p:sldId id="1124" r:id="rId140"/>
    <p:sldId id="1125" r:id="rId141"/>
    <p:sldId id="1128" r:id="rId142"/>
    <p:sldId id="1129" r:id="rId143"/>
    <p:sldId id="1132" r:id="rId144"/>
    <p:sldId id="1133" r:id="rId145"/>
    <p:sldId id="1152" r:id="rId146"/>
    <p:sldId id="1153" r:id="rId147"/>
    <p:sldId id="1212" r:id="rId148"/>
    <p:sldId id="1154" r:id="rId149"/>
    <p:sldId id="1213" r:id="rId150"/>
    <p:sldId id="1155" r:id="rId151"/>
    <p:sldId id="1157" r:id="rId152"/>
    <p:sldId id="1158" r:id="rId153"/>
    <p:sldId id="1214" r:id="rId154"/>
    <p:sldId id="1216" r:id="rId155"/>
    <p:sldId id="1217" r:id="rId156"/>
    <p:sldId id="1218" r:id="rId157"/>
    <p:sldId id="1219" r:id="rId158"/>
    <p:sldId id="1220" r:id="rId159"/>
    <p:sldId id="1221" r:id="rId160"/>
    <p:sldId id="1222" r:id="rId161"/>
    <p:sldId id="1159" r:id="rId162"/>
    <p:sldId id="1215" r:id="rId163"/>
    <p:sldId id="1178" r:id="rId164"/>
    <p:sldId id="1236" r:id="rId165"/>
    <p:sldId id="1179" r:id="rId166"/>
    <p:sldId id="1223" r:id="rId167"/>
    <p:sldId id="1224" r:id="rId168"/>
    <p:sldId id="1225" r:id="rId169"/>
    <p:sldId id="1226" r:id="rId170"/>
    <p:sldId id="1227" r:id="rId171"/>
    <p:sldId id="1228" r:id="rId172"/>
    <p:sldId id="1229" r:id="rId173"/>
    <p:sldId id="1230" r:id="rId174"/>
    <p:sldId id="1290" r:id="rId175"/>
    <p:sldId id="1232" r:id="rId176"/>
    <p:sldId id="1233" r:id="rId177"/>
    <p:sldId id="1234" r:id="rId178"/>
    <p:sldId id="1235" r:id="rId179"/>
    <p:sldId id="1238" r:id="rId180"/>
    <p:sldId id="1239" r:id="rId181"/>
    <p:sldId id="1240" r:id="rId182"/>
    <p:sldId id="1241" r:id="rId183"/>
    <p:sldId id="1242" r:id="rId184"/>
    <p:sldId id="1244" r:id="rId185"/>
    <p:sldId id="1243" r:id="rId186"/>
    <p:sldId id="1245" r:id="rId187"/>
    <p:sldId id="1246" r:id="rId188"/>
    <p:sldId id="1247" r:id="rId189"/>
    <p:sldId id="1248" r:id="rId190"/>
    <p:sldId id="1249" r:id="rId191"/>
    <p:sldId id="1250" r:id="rId192"/>
    <p:sldId id="1251" r:id="rId193"/>
    <p:sldId id="1252" r:id="rId194"/>
    <p:sldId id="1253" r:id="rId195"/>
    <p:sldId id="1254" r:id="rId196"/>
    <p:sldId id="1255" r:id="rId197"/>
    <p:sldId id="1256" r:id="rId198"/>
    <p:sldId id="1257" r:id="rId199"/>
    <p:sldId id="1258" r:id="rId200"/>
    <p:sldId id="1259" r:id="rId201"/>
    <p:sldId id="1260" r:id="rId202"/>
    <p:sldId id="1261" r:id="rId203"/>
    <p:sldId id="1262" r:id="rId204"/>
    <p:sldId id="1263" r:id="rId205"/>
    <p:sldId id="1264" r:id="rId206"/>
    <p:sldId id="1265" r:id="rId207"/>
    <p:sldId id="1266" r:id="rId208"/>
    <p:sldId id="1267" r:id="rId209"/>
    <p:sldId id="1268" r:id="rId210"/>
    <p:sldId id="1269" r:id="rId211"/>
    <p:sldId id="1270" r:id="rId212"/>
    <p:sldId id="1271" r:id="rId213"/>
    <p:sldId id="1272" r:id="rId214"/>
    <p:sldId id="1273" r:id="rId215"/>
    <p:sldId id="1274" r:id="rId216"/>
    <p:sldId id="1275" r:id="rId217"/>
    <p:sldId id="1276" r:id="rId218"/>
    <p:sldId id="1277" r:id="rId219"/>
    <p:sldId id="1278" r:id="rId220"/>
    <p:sldId id="1279" r:id="rId221"/>
    <p:sldId id="1280" r:id="rId222"/>
    <p:sldId id="1281" r:id="rId223"/>
    <p:sldId id="1282" r:id="rId224"/>
    <p:sldId id="1283" r:id="rId225"/>
    <p:sldId id="805" r:id="rId226"/>
    <p:sldId id="288" r:id="rId227"/>
    <p:sldId id="806" r:id="rId228"/>
    <p:sldId id="279" r:id="rId229"/>
    <p:sldId id="266" r:id="rId230"/>
  </p:sldIdLst>
  <p:sldSz cx="12192000" cy="6858000"/>
  <p:notesSz cx="6858000" cy="9144000"/>
  <p:embeddedFontLst>
    <p:embeddedFont>
      <p:font typeface="Roboto" panose="02000000000000000000" pitchFamily="2" charset="0"/>
      <p:regular r:id="rId233"/>
      <p:bold r:id="rId234"/>
      <p:italic r:id="rId235"/>
      <p:boldItalic r:id="rId236"/>
    </p:embeddedFont>
    <p:embeddedFont>
      <p:font typeface="Roboto Light" panose="02000000000000000000" pitchFamily="2" charset="0"/>
      <p:regular r:id="rId237"/>
      <p:italic r:id="rId238"/>
    </p:embeddedFont>
    <p:embeddedFont>
      <p:font typeface="Roboto Slab" pitchFamily="2" charset="0"/>
      <p:regular r:id="rId239"/>
      <p:bold r:id="rId240"/>
      <p:italic r:id="rId241"/>
      <p:boldItalic r:id="rId242"/>
    </p:embeddedFont>
    <p:embeddedFont>
      <p:font typeface="Roboto Thin" panose="02000000000000000000" pitchFamily="2" charset="0"/>
      <p:regular r:id="rId243"/>
      <p:italic r:id="rId244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284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291"/>
            <p14:sldId id="1292"/>
            <p14:sldId id="1293"/>
            <p14:sldId id="1294"/>
            <p14:sldId id="1295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5"/>
            <p14:sldId id="1296"/>
            <p14:sldId id="1077"/>
            <p14:sldId id="1297"/>
            <p14:sldId id="1298"/>
            <p14:sldId id="1078"/>
            <p14:sldId id="1079"/>
            <p14:sldId id="1299"/>
            <p14:sldId id="1300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90"/>
            <p14:sldId id="1232"/>
            <p14:sldId id="1233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35"/>
    <a:srgbClr val="CCD3F3"/>
    <a:srgbClr val="DEE2F8"/>
    <a:srgbClr val="F2F2F2"/>
    <a:srgbClr val="9DD023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7660" autoAdjust="0"/>
  </p:normalViewPr>
  <p:slideViewPr>
    <p:cSldViewPr snapToObjects="1">
      <p:cViewPr varScale="1">
        <p:scale>
          <a:sx n="85" d="100"/>
          <a:sy n="85" d="100"/>
        </p:scale>
        <p:origin x="432" y="62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viewProps" Target="viewProps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font" Target="fonts/font5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font" Target="fonts/font1.fntdata"/><Relationship Id="rId238" Type="http://schemas.openxmlformats.org/officeDocument/2006/relationships/font" Target="fonts/font6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font" Target="fonts/font12.fntdata"/><Relationship Id="rId249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font" Target="fonts/font2.fntdata"/><Relationship Id="rId239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font" Target="fonts/font8.fntdata"/><Relationship Id="rId245" Type="http://schemas.openxmlformats.org/officeDocument/2006/relationships/commentAuthors" Target="commentAuthors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font" Target="fonts/font3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font" Target="fonts/font9.fntdata"/><Relationship Id="rId246" Type="http://schemas.openxmlformats.org/officeDocument/2006/relationships/presProps" Target="pres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font" Target="fonts/font4.fntdata"/><Relationship Id="rId26" Type="http://schemas.openxmlformats.org/officeDocument/2006/relationships/slide" Target="slides/slide9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10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handoutMaster" Target="handoutMasters/handoutMaster1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8.png"/><Relationship Id="rId4" Type="http://schemas.openxmlformats.org/officeDocument/2006/relationships/hyperlink" Target="https://e-profesor.comarch.pl/zadania/course/view.php?id=255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52.jpg"/><Relationship Id="rId4" Type="http://schemas.openxmlformats.org/officeDocument/2006/relationships/hyperlink" Target="mailto:mail.szkolenia@comarch.pl" TargetMode="Externa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B824E29-525E-639D-4AAA-98ABA470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5" y="2564904"/>
            <a:ext cx="9601889" cy="3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5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Dodatkowe informacje</a:t>
            </a:r>
          </a:p>
          <a:p>
            <a:pPr marL="0" indent="0" algn="just">
              <a:buNone/>
            </a:pPr>
            <a:r>
              <a:rPr lang="pl-PL" dirty="0"/>
              <a:t>Rodzaje złączeń (</a:t>
            </a:r>
            <a:r>
              <a:rPr lang="pl-PL" dirty="0" err="1"/>
              <a:t>joinów</a:t>
            </a:r>
            <a:r>
              <a:rPr lang="pl-PL" dirty="0"/>
              <a:t>):</a:t>
            </a:r>
          </a:p>
          <a:p>
            <a:pPr algn="just"/>
            <a:r>
              <a:rPr lang="pl-PL" dirty="0" err="1"/>
              <a:t>inner</a:t>
            </a:r>
            <a:r>
              <a:rPr lang="pl-PL" dirty="0"/>
              <a:t> (domyślny) – zachowuje tylko wiersze, które mają dopasowanie w obu </a:t>
            </a:r>
            <a:r>
              <a:rPr lang="pl-PL" dirty="0" err="1"/>
              <a:t>DataFrame'ach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left</a:t>
            </a:r>
            <a:r>
              <a:rPr lang="pl-PL" dirty="0"/>
              <a:t> – zachowuje wszystkie wiersze z lewego </a:t>
            </a:r>
            <a:r>
              <a:rPr lang="pl-PL" dirty="0" err="1"/>
              <a:t>DataFrame</a:t>
            </a:r>
            <a:r>
              <a:rPr lang="pl-PL" dirty="0"/>
              <a:t> (df1) i dodaje dane z prawego (df2) tam, gdzie są dopasowania. W przypadku braku dopasowania, wartości w prawym </a:t>
            </a:r>
            <a:r>
              <a:rPr lang="pl-PL" dirty="0" err="1"/>
              <a:t>DataFrame</a:t>
            </a:r>
            <a:r>
              <a:rPr lang="pl-PL" dirty="0"/>
              <a:t> są zastąpione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right</a:t>
            </a:r>
            <a:r>
              <a:rPr lang="pl-PL" dirty="0"/>
              <a:t> – zachowuje wszystkie wiersze z prawego </a:t>
            </a:r>
            <a:r>
              <a:rPr lang="pl-PL" dirty="0" err="1"/>
              <a:t>DataFrame</a:t>
            </a:r>
            <a:r>
              <a:rPr lang="pl-PL" dirty="0"/>
              <a:t> (df2) i dodaje dane z lewego (df1) tam, gdzie są dopasowania.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outer</a:t>
            </a:r>
            <a:r>
              <a:rPr lang="pl-PL" dirty="0"/>
              <a:t> – zachowuje wszystkie wiersze z obu </a:t>
            </a:r>
            <a:r>
              <a:rPr lang="pl-PL" dirty="0" err="1"/>
              <a:t>DataFrame'ów</a:t>
            </a:r>
            <a:r>
              <a:rPr lang="pl-PL" dirty="0"/>
              <a:t>, a tam, gdzie nie ma dopasowania, wstawia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r>
              <a:rPr lang="pl-PL" dirty="0"/>
              <a:t>https://medium.com/@iammanolov98/mastering-sql-joins-coding-interview-preparation-cross-join-230abb340336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32E188-A788-BB44-6FB2-A0AB9898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10" y="2564904"/>
            <a:ext cx="508298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9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dirty="0" err="1"/>
              <a:t>pd.merge</a:t>
            </a:r>
            <a:r>
              <a:rPr lang="pl-PL" dirty="0"/>
              <a:t>() umożliwia łączenie dwóch </a:t>
            </a:r>
            <a:r>
              <a:rPr lang="pl-PL" dirty="0" err="1"/>
              <a:t>DataFrame'ów</a:t>
            </a:r>
            <a:r>
              <a:rPr lang="pl-PL" dirty="0"/>
              <a:t> na podstawie wspólnej kolumny.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Domyślnie wykonywane jest wewnętrzne złączenie (</a:t>
            </a:r>
            <a:r>
              <a:rPr lang="pl-PL" dirty="0" err="1"/>
              <a:t>inner</a:t>
            </a:r>
            <a:r>
              <a:rPr lang="pl-PL" dirty="0"/>
              <a:t> </a:t>
            </a:r>
            <a:r>
              <a:rPr lang="pl-PL" dirty="0" err="1"/>
              <a:t>join</a:t>
            </a:r>
            <a:r>
              <a:rPr lang="pl-PL" dirty="0"/>
              <a:t>), które zachowuje tylko wiersze wspólne dla obu </a:t>
            </a:r>
            <a:r>
              <a:rPr lang="pl-PL" dirty="0" err="1"/>
              <a:t>DataFrame'ów</a:t>
            </a:r>
            <a:r>
              <a:rPr lang="pl-PL" dirty="0"/>
              <a:t> na podstawie wartości w kolumnie 'ID’.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zmienić typ złączenia, używając argumentu </a:t>
            </a:r>
            <a:r>
              <a:rPr lang="pl-PL" dirty="0" err="1"/>
              <a:t>how</a:t>
            </a:r>
            <a:r>
              <a:rPr lang="pl-PL" dirty="0"/>
              <a:t> (np. </a:t>
            </a:r>
            <a:r>
              <a:rPr lang="pl-PL" dirty="0" err="1"/>
              <a:t>left</a:t>
            </a:r>
            <a:r>
              <a:rPr lang="pl-PL" dirty="0"/>
              <a:t>, </a:t>
            </a:r>
            <a:r>
              <a:rPr lang="pl-PL" dirty="0" err="1"/>
              <a:t>right</a:t>
            </a:r>
            <a:r>
              <a:rPr lang="pl-PL" dirty="0"/>
              <a:t>, </a:t>
            </a:r>
            <a:r>
              <a:rPr lang="pl-PL" dirty="0" err="1"/>
              <a:t>outer</a:t>
            </a:r>
            <a:r>
              <a:rPr lang="pl-PL" dirty="0"/>
              <a:t>) jako string.</a:t>
            </a:r>
          </a:p>
        </p:txBody>
      </p:sp>
    </p:spTree>
    <p:extLst>
      <p:ext uri="{BB962C8B-B14F-4D97-AF65-F5344CB8AC3E}">
        <p14:creationId xmlns:p14="http://schemas.microsoft.com/office/powerpoint/2010/main" val="3585295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pd.concat</a:t>
            </a:r>
            <a:r>
              <a:rPr lang="pl-PL" dirty="0"/>
              <a:t>() z </a:t>
            </a:r>
            <a:r>
              <a:rPr lang="pl-PL" dirty="0" err="1"/>
              <a:t>axis</a:t>
            </a:r>
            <a:r>
              <a:rPr lang="pl-PL" dirty="0"/>
              <a:t>=1 pozwala na poziome łączenie </a:t>
            </a:r>
            <a:r>
              <a:rPr lang="pl-PL" dirty="0" err="1"/>
              <a:t>DataFrame'ów</a:t>
            </a:r>
            <a:r>
              <a:rPr lang="pl-PL" dirty="0"/>
              <a:t> (dodawanie kolumn), w oparciu o wspólny indeks.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Jeśli indeksy nie pokrywają się, w miejscach brakujących danych zostaną wstawione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użyć opcji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inner</a:t>
            </a:r>
            <a:r>
              <a:rPr lang="pl-PL" dirty="0"/>
              <a:t>' lub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outer</a:t>
            </a:r>
            <a:r>
              <a:rPr lang="pl-PL" dirty="0"/>
              <a:t>' w zależności od tego, czy chcemy zachować tylko wspólne indeksy, czy wszystkie.</a:t>
            </a:r>
          </a:p>
        </p:txBody>
      </p:sp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7AFE3F-39AA-9CF8-33F1-67CFB4A7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0" y="2437462"/>
            <a:ext cx="9390100" cy="33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37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3B0FF60-80F5-A805-CD02-E894CD02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9" y="2496976"/>
            <a:ext cx="11487042" cy="2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760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BC8E21E-7A6B-59F6-D285-0F35C293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4" y="3255824"/>
            <a:ext cx="8457391" cy="10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61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55948BA-0AEF-2E00-05A4-D609AA4D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25" y="3429000"/>
            <a:ext cx="8222550" cy="17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C1DD1E-3098-368F-E393-262C235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29" y="2674600"/>
            <a:ext cx="5599342" cy="3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E02E2-549F-11B9-DE3A-C5EF8594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86" y="2636912"/>
            <a:ext cx="6183027" cy="38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1F7FB19-1094-6A66-F8FC-2133CED2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52" y="2636912"/>
            <a:ext cx="6238896" cy="40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193A33A-8B6B-0BDE-71DC-34094DD4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58" y="2575276"/>
            <a:ext cx="6963684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E71271-1503-7769-EC0A-721C11C55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17" y="2745500"/>
            <a:ext cx="7156365" cy="36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F8DAC8-4ACD-AA27-08DA-F9D94EEC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20" y="2564904"/>
            <a:ext cx="7806959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898559C-C97F-F5B0-F6CB-F3F8B14E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40" y="2550445"/>
            <a:ext cx="7529119" cy="39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678C69C-FD47-4595-5561-3515A266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36" y="2492896"/>
            <a:ext cx="4473328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94D03A-2483-BB48-255D-97F37C53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140" y="2636912"/>
            <a:ext cx="4507719" cy="40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19DCD52-B134-E076-01A6-7CB1934B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47" y="2636912"/>
            <a:ext cx="4392106" cy="39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C6C0231-BA94-F96B-EF34-603DC86A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636912"/>
            <a:ext cx="3967527" cy="388056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B159D51-0485-977C-EC1D-7516112A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79" y="2636911"/>
            <a:ext cx="5498273" cy="38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2B538DA-A32B-67AD-F484-DFE8DC34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90" y="2564904"/>
            <a:ext cx="5792820" cy="40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743D11E-7E5B-FAC9-EA63-52BDFF14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80" y="2636912"/>
            <a:ext cx="5690240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AC77EB-7717-05E3-6009-ED84BCDD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564904"/>
            <a:ext cx="5024813" cy="411992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3CCD0AA-C3F6-2DD0-05B0-FB147E9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332" y="2549601"/>
            <a:ext cx="4856809" cy="41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7F41029-1BB5-BB89-2799-B70C5176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1464" y="1786905"/>
            <a:ext cx="2334189" cy="2334189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www.szkolenia.comarch.pl</a:t>
            </a:r>
          </a:p>
          <a:p>
            <a:pPr marL="0" indent="0" algn="ctr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B50928-A3ED-E1EB-E698-19321940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846485"/>
            <a:ext cx="4671130" cy="15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457200" lvl="1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CA2F583-86A3-631B-C2B1-7D32774E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6641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09:00-10:30 - Wstęp oraz wykład z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10:30-11:30 - Warsztat z </a:t>
            </a:r>
            <a:r>
              <a:rPr lang="pl-PL" dirty="0" err="1"/>
              <a:t>Python</a:t>
            </a:r>
            <a:r>
              <a:rPr lang="pl-PL" dirty="0"/>
              <a:t> + omówienie wyników</a:t>
            </a:r>
          </a:p>
          <a:p>
            <a:r>
              <a:rPr lang="pl-PL" dirty="0"/>
              <a:t>11:30-11:45 - Przerwa 15 min</a:t>
            </a:r>
          </a:p>
          <a:p>
            <a:r>
              <a:rPr lang="pl-PL" dirty="0"/>
              <a:t>11:45-13:15 - Wykład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15:00-15:30 - Omówienie wyników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592140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pracy z Excel wykorzystując </a:t>
            </a:r>
            <a:r>
              <a:rPr lang="pl-PL" dirty="0" err="1"/>
              <a:t>Python</a:t>
            </a:r>
            <a:r>
              <a:rPr lang="pl-PL" dirty="0"/>
              <a:t> (wprowadzenie oraz dodawanie danych)</a:t>
            </a:r>
          </a:p>
          <a:p>
            <a:r>
              <a:rPr lang="pl-PL" dirty="0"/>
              <a:t>10:00-11:00 - Warsztat z pracy z pakietami</a:t>
            </a:r>
          </a:p>
          <a:p>
            <a:r>
              <a:rPr lang="pl-PL" dirty="0"/>
              <a:t>11:00-11:15 - Przerwa 15 min</a:t>
            </a:r>
          </a:p>
          <a:p>
            <a:r>
              <a:rPr lang="pl-PL" dirty="0"/>
              <a:t>11:15-12:15 - Wykład Formatowanie Komórek</a:t>
            </a:r>
          </a:p>
          <a:p>
            <a:r>
              <a:rPr lang="pl-PL" dirty="0"/>
              <a:t>12:15-13:15 - Wykład Tworzenie Wykresów</a:t>
            </a:r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pracy z pakietami oraz tworzenia wykresów</a:t>
            </a:r>
          </a:p>
          <a:p>
            <a:r>
              <a:rPr lang="pl-PL" dirty="0"/>
              <a:t>15:00-15:30 - Zakończenie szkolenia (test oraz ankiety)</a:t>
            </a:r>
          </a:p>
        </p:txBody>
      </p:sp>
    </p:spTree>
    <p:extLst>
      <p:ext uri="{BB962C8B-B14F-4D97-AF65-F5344CB8AC3E}">
        <p14:creationId xmlns:p14="http://schemas.microsoft.com/office/powerpoint/2010/main" val="324197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EE3749B-6FE3-3033-9EC3-5ECB42F0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" y="2276872"/>
            <a:ext cx="11352886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63C3A34-5E49-F10E-D798-FA407B14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4" y="2729217"/>
            <a:ext cx="11152592" cy="21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A1CB827-070B-E29D-42C1-E340283A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3" y="2348880"/>
            <a:ext cx="1119137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14747</TotalTime>
  <Words>7232</Words>
  <Application>Microsoft Office PowerPoint</Application>
  <PresentationFormat>Panoramiczny</PresentationFormat>
  <Paragraphs>957</Paragraphs>
  <Slides>213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213</vt:i4>
      </vt:variant>
    </vt:vector>
  </HeadingPairs>
  <TitlesOfParts>
    <vt:vector size="237" baseType="lpstr">
      <vt:lpstr>Wingdings</vt:lpstr>
      <vt:lpstr>Roboto Slab</vt:lpstr>
      <vt:lpstr>Roboto Thin</vt:lpstr>
      <vt:lpstr>Arial</vt:lpstr>
      <vt:lpstr>Söhne</vt:lpstr>
      <vt:lpstr>Roboto Light</vt:lpstr>
      <vt:lpstr>Roboto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Analiza z NumPy i Pandas</vt:lpstr>
      <vt:lpstr>Analiza z NumPy i Pandas</vt:lpstr>
      <vt:lpstr>Analiza z NumPy i Pandas</vt:lpstr>
      <vt:lpstr>Analiza z NumPy 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145</cp:revision>
  <dcterms:created xsi:type="dcterms:W3CDTF">2023-01-16T07:56:28Z</dcterms:created>
  <dcterms:modified xsi:type="dcterms:W3CDTF">2024-09-28T21:25:19Z</dcterms:modified>
</cp:coreProperties>
</file>